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80" r:id="rId4"/>
    <p:sldId id="267" r:id="rId5"/>
    <p:sldId id="278" r:id="rId6"/>
    <p:sldId id="279" r:id="rId7"/>
    <p:sldId id="269" r:id="rId8"/>
    <p:sldId id="259" r:id="rId9"/>
    <p:sldId id="266" r:id="rId10"/>
    <p:sldId id="268" r:id="rId11"/>
    <p:sldId id="261" r:id="rId12"/>
    <p:sldId id="262" r:id="rId13"/>
    <p:sldId id="265" r:id="rId14"/>
    <p:sldId id="263" r:id="rId15"/>
    <p:sldId id="276" r:id="rId16"/>
    <p:sldId id="260" r:id="rId17"/>
    <p:sldId id="264" r:id="rId18"/>
    <p:sldId id="271" r:id="rId19"/>
    <p:sldId id="273" r:id="rId20"/>
    <p:sldId id="275" r:id="rId21"/>
    <p:sldId id="272" r:id="rId22"/>
    <p:sldId id="270" r:id="rId23"/>
    <p:sldId id="274" r:id="rId24"/>
    <p:sldId id="277" r:id="rId25"/>
  </p:sldIdLst>
  <p:sldSz cx="9144000" cy="6858000" type="screen4x3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50"/>
  </p:normalViewPr>
  <p:slideViewPr>
    <p:cSldViewPr>
      <p:cViewPr varScale="1">
        <p:scale>
          <a:sx n="115" d="100"/>
          <a:sy n="115" d="100"/>
        </p:scale>
        <p:origin x="144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358C11FA-FBC8-7C00-F607-00F07D962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75BFF428-97A3-643D-61CE-9817B4AB2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940562-45DF-3E45-83C0-EC0A078FEA6D}" type="datetimeFigureOut">
              <a:rPr lang="es-CO"/>
              <a:pPr>
                <a:defRPr/>
              </a:pPr>
              <a:t>15/11/23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8CC25A32-F180-E5B6-A981-56518CE44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04CB87D0-1816-0917-F028-A5114A95A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F60224-B6D8-8C4F-BF8D-721312A2AD26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951A76FB-3836-4AB1-5032-137D73AB3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8BA1C251-7D79-4F16-1443-26E29267228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CB74148-F928-2146-AEFF-F6CA3E2C72AE}" type="datetimeFigureOut">
              <a:rPr lang="es-CO"/>
              <a:pPr>
                <a:defRPr/>
              </a:pPr>
              <a:t>15/11/23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91294083-BAC2-6DAA-F923-EE48CE5BE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63C9B7A3-9B5E-CA7B-9CDF-112C901CD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B77E2C13-D749-D244-4D57-05DB019831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AF56811F-60AC-9163-3F5B-DDAA48CE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CFE013-1605-9247-8CFA-86BD79D9443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</a:t>
            </a:fld>
            <a:endParaRPr lang="es-CO" alt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87781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12277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430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5712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0542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6116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56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764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251144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1000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667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2990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59438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220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02168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4898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85629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30497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2494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251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2220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79749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187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8703CA97-8669-2BEC-D92F-04D42553ECB6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000496" y="71414"/>
            <a:ext cx="5072066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57224" y="857232"/>
            <a:ext cx="7715304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6F2E3FA9-7F7E-2940-6E9A-7B120D06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438" y="206375"/>
            <a:ext cx="785812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D5F9E9-39FC-8B4A-A419-1E79667A6E4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457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81F8953-7228-7F48-11A6-776ACA744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20C8-52BB-F346-B9D3-6745A66CC78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822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57224" y="107154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5EF0616A-5EF5-48DA-9E9E-98CCE9702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3321E-53A9-2A4E-A1EE-BFB9F233695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67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57224" y="2214554"/>
            <a:ext cx="3571900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14554"/>
            <a:ext cx="40386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92303656-C748-A06A-54A3-984D09BDE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58D93-EAC6-F646-A1A1-B8011E4667F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936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BE63CE8A-C85E-1DA8-9D6C-0E57F4785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9E57-40CF-194B-85B2-44A672EBC09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360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773C315E-0964-CF0A-8EF8-9472B7C1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A981-5816-EF4A-B71E-94B78CD247B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3500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2D8533C-5770-FFF8-FFB6-91137A65E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43A5-76B5-1A42-B9C6-6B608A0CAC8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9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85723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32250" y="85723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57224" y="200024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528E1112-B808-7AD4-BD80-45B35F5C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D8BEA-1C75-D342-AE65-12492A7915A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158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507207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2867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5CEFCAF-122C-E864-4FFD-ACD77BB34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EF00-22EE-1F4C-87CC-0610E1BE01F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2504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A563B59A-01AC-8035-9750-1C06814180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7250" y="8572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2D67FF67-D697-2D42-6BF4-3AE23ADA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875" y="2143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DB61C7-5106-924C-A88D-442ED2AFD17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2ABB9FF-6FE3-938A-3B1E-EC6BB3849A0C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65AD6392-7289-93DB-A18C-91BC64FFC0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57250" y="21828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desi.lbl.gov/doc/releases/ed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ths.ed.ac.uk/~v1ranick/papers/wilsongraph.pdf" TargetMode="External"/><Relationship Id="rId4" Type="http://schemas.openxmlformats.org/officeDocument/2006/relationships/hyperlink" Target="https://scikit-learn.org/stable/user_guid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88640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 dirty="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720840"/>
            <a:ext cx="3559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Estimación de masa estelar de galaxias con </a:t>
            </a: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Networks</a:t>
            </a:r>
          </a:p>
        </p:txBody>
      </p:sp>
      <p:pic>
        <p:nvPicPr>
          <p:cNvPr id="13316" name="Imagen 1">
            <a:extLst>
              <a:ext uri="{FF2B5EF4-FFF2-40B4-BE49-F238E27FC236}">
                <a16:creationId xmlns:a16="http://schemas.microsoft.com/office/drawing/2014/main" id="{068331B8-5CC2-8CB2-CF25-6C8D7396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268760"/>
            <a:ext cx="5364088" cy="40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647211" y="1236180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Función de pérdida: error cuadrático medio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/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6B1B41-B03D-1481-AB0D-C5ABB5E7A1D1}"/>
              </a:ext>
            </a:extLst>
          </p:cNvPr>
          <p:cNvSpPr txBox="1"/>
          <p:nvPr/>
        </p:nvSpPr>
        <p:spPr>
          <a:xfrm>
            <a:off x="3095482" y="3254976"/>
            <a:ext cx="5626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Coeficiente de correlación lineal R</a:t>
            </a:r>
            <a:r>
              <a:rPr lang="es-CO" sz="2400" b="1" baseline="30000" dirty="0"/>
              <a:t>2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/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s-CO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  <a:blipFill>
                <a:blip r:embed="rId4"/>
                <a:stretch>
                  <a:fillRect t="-74242" b="-11212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733BE38-D09B-F741-C010-FB7CE1E2DF5B}"/>
              </a:ext>
            </a:extLst>
          </p:cNvPr>
          <p:cNvSpPr txBox="1"/>
          <p:nvPr/>
        </p:nvSpPr>
        <p:spPr>
          <a:xfrm>
            <a:off x="3095482" y="4691986"/>
            <a:ext cx="562678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Proporción 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de la varianza en la variable dependiente que es predecible a partir de las variables independientes en el modelo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C67AD2-A687-0392-D22F-C11D3C501DEB}"/>
              </a:ext>
            </a:extLst>
          </p:cNvPr>
          <p:cNvSpPr txBox="1"/>
          <p:nvPr/>
        </p:nvSpPr>
        <p:spPr>
          <a:xfrm>
            <a:off x="647211" y="2611635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romedio de los cuadrados de los errores entre las predicciones del modelo y los valores reales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7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=1.000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12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3108C4-07D9-BD5E-D06D-41B4DA67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5"/>
          <a:stretch/>
        </p:blipFill>
        <p:spPr>
          <a:xfrm>
            <a:off x="143508" y="1484784"/>
            <a:ext cx="8856984" cy="3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0.0515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0.8612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0.0596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0.8504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0.0637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2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2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2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2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59" y="1465983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11231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CC906D-D631-24A6-5315-A7156A6CEB2E}"/>
              </a:ext>
            </a:extLst>
          </p:cNvPr>
          <p:cNvSpPr txBox="1"/>
          <p:nvPr/>
        </p:nvSpPr>
        <p:spPr>
          <a:xfrm>
            <a:off x="6804561" y="2671948"/>
            <a:ext cx="1847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685805"/>
            <a:ext cx="327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b="1" dirty="0" err="1"/>
              <a:t>Random</a:t>
            </a:r>
            <a:r>
              <a:rPr lang="es-CO" altLang="es-CO" b="1" dirty="0"/>
              <a:t> Forest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286968"/>
            <a:ext cx="30646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RF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sklearn.ensemble</a:t>
            </a:r>
            <a:r>
              <a:rPr lang="es-CO" sz="2400" b="1" dirty="0"/>
              <a:t>.</a:t>
            </a: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RandomForestRegressor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10283"/>
            <a:ext cx="1409487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6FB75D-69AF-10E5-69A1-E0694EF61127}"/>
              </a:ext>
            </a:extLst>
          </p:cNvPr>
          <p:cNvSpPr txBox="1"/>
          <p:nvPr/>
        </p:nvSpPr>
        <p:spPr>
          <a:xfrm>
            <a:off x="514010" y="1646743"/>
            <a:ext cx="82344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000" dirty="0" err="1">
                <a:solidFill>
                  <a:srgbClr val="7F7F7F"/>
                </a:solidFill>
                <a:latin typeface="Söhne"/>
              </a:rPr>
              <a:t>M</a:t>
            </a:r>
            <a:r>
              <a:rPr lang="es-CO" sz="2000" b="0" i="0" dirty="0" err="1">
                <a:solidFill>
                  <a:srgbClr val="7F7F7F"/>
                </a:solidFill>
                <a:effectLst/>
                <a:latin typeface="Söhne"/>
              </a:rPr>
              <a:t>etaestimador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 que ajusta árboles de decisión en distintos subconjuntos, utilizando 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el promedio 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para mejorar la 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predicción 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y controlar el sobreajuste </a:t>
            </a:r>
            <a:r>
              <a:rPr lang="es-CO" sz="2000" b="0" i="0" baseline="30000" dirty="0">
                <a:solidFill>
                  <a:srgbClr val="7F7F7F"/>
                </a:solidFill>
                <a:effectLst/>
                <a:latin typeface="Söhne"/>
              </a:rPr>
              <a:t>[2]</a:t>
            </a:r>
            <a:endParaRPr lang="es-CO" sz="2000" baseline="3000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99FD68-E6E9-EB72-2683-00C2B0AC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36536"/>
            <a:ext cx="7772400" cy="192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CCB8D1-C005-6AD3-2EBE-8680BA3C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4010" y="3463097"/>
            <a:ext cx="6613064" cy="20319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4C6214-75D6-3102-A8A1-3F0215F3374E}"/>
              </a:ext>
            </a:extLst>
          </p:cNvPr>
          <p:cNvSpPr/>
          <p:nvPr/>
        </p:nvSpPr>
        <p:spPr>
          <a:xfrm>
            <a:off x="613792" y="2743323"/>
            <a:ext cx="144016" cy="14525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BD265200-E678-01B6-76D4-59EDB133A04E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16200000" flipH="1">
            <a:off x="1965911" y="1608465"/>
            <a:ext cx="574521" cy="3134742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69F820-5608-5760-E66D-B3D53C50D36C}"/>
              </a:ext>
            </a:extLst>
          </p:cNvPr>
          <p:cNvSpPr txBox="1"/>
          <p:nvPr/>
        </p:nvSpPr>
        <p:spPr>
          <a:xfrm>
            <a:off x="672496" y="242088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Función de pérdida: error cuadrático medio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8058A93-EE7E-8F57-F4A5-3E0328298694}"/>
                  </a:ext>
                </a:extLst>
              </p:cNvPr>
              <p:cNvSpPr txBox="1"/>
              <p:nvPr/>
            </p:nvSpPr>
            <p:spPr>
              <a:xfrm>
                <a:off x="672496" y="2881003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8058A93-EE7E-8F57-F4A5-3E032829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6" y="2881003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22727" b="-18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FFF2D82F-2939-9C21-4670-B5AEFBDFBE69}"/>
              </a:ext>
            </a:extLst>
          </p:cNvPr>
          <p:cNvSpPr txBox="1"/>
          <p:nvPr/>
        </p:nvSpPr>
        <p:spPr>
          <a:xfrm>
            <a:off x="672496" y="3796343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romedio de los cuadrados de los errores entre las predicciones del modelo y los valores reales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=0.0357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9311AE8E-6B0D-F6C1-6E4A-60612A880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8" b="49474"/>
          <a:stretch/>
        </p:blipFill>
        <p:spPr>
          <a:xfrm>
            <a:off x="150401" y="1988840"/>
            <a:ext cx="8843194" cy="3525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52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B508C3-B622-E4DE-1BCE-D4CB8880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1"/>
          <a:stretch/>
        </p:blipFill>
        <p:spPr>
          <a:xfrm>
            <a:off x="224672" y="1671233"/>
            <a:ext cx="8694656" cy="3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3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491528-BFC2-0D34-66A8-8D27D1C76172}"/>
              </a:ext>
            </a:extLst>
          </p:cNvPr>
          <p:cNvSpPr txBox="1"/>
          <p:nvPr/>
        </p:nvSpPr>
        <p:spPr>
          <a:xfrm>
            <a:off x="641628" y="1245127"/>
            <a:ext cx="7799007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 err="1"/>
              <a:t>Random</a:t>
            </a:r>
            <a:r>
              <a:rPr lang="es-CO" sz="3200" b="1" dirty="0"/>
              <a:t> </a:t>
            </a:r>
            <a:r>
              <a:rPr lang="es-CO" sz="3200" b="1" dirty="0" err="1"/>
              <a:t>Subset</a:t>
            </a:r>
            <a:r>
              <a:rPr lang="es-CO" sz="3200" b="1" dirty="0"/>
              <a:t> </a:t>
            </a:r>
            <a:r>
              <a:rPr lang="es-CO" sz="3200" b="1" dirty="0" err="1"/>
              <a:t>Feature</a:t>
            </a:r>
            <a:r>
              <a:rPr lang="es-CO" sz="3200" b="1" dirty="0"/>
              <a:t> </a:t>
            </a:r>
            <a:r>
              <a:rPr lang="es-CO" sz="3200" b="1" dirty="0" err="1"/>
              <a:t>Selection</a:t>
            </a:r>
            <a:endParaRPr lang="es-CO" sz="3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/>
              <a:t>(RSFS)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DD26D-F75A-9BD6-113E-0FE819D8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132856"/>
            <a:ext cx="4451953" cy="3321298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B738A1-B8BB-33C0-CDC7-BE00C66E3D7E}"/>
              </a:ext>
            </a:extLst>
          </p:cNvPr>
          <p:cNvSpPr txBox="1"/>
          <p:nvPr/>
        </p:nvSpPr>
        <p:spPr>
          <a:xfrm>
            <a:off x="641628" y="2708920"/>
            <a:ext cx="306460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ntroducir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aleatoriedad adicional en el proceso de construcción del modelo para mejorar la generalización y reducir el sobreajuste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08720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 (GNN)</a:t>
            </a:r>
          </a:p>
        </p:txBody>
      </p:sp>
    </p:spTree>
    <p:extLst>
      <p:ext uri="{BB962C8B-B14F-4D97-AF65-F5344CB8AC3E}">
        <p14:creationId xmlns:p14="http://schemas.microsoft.com/office/powerpoint/2010/main" val="407985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BCD889-AF9F-AFB1-81CF-CBA68613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34" y="1696924"/>
            <a:ext cx="4643437" cy="3464151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B7B740C-82EA-4F5D-C491-BB662554CF86}"/>
              </a:ext>
            </a:extLst>
          </p:cNvPr>
          <p:cNvSpPr txBox="1"/>
          <p:nvPr/>
        </p:nvSpPr>
        <p:spPr>
          <a:xfrm>
            <a:off x="611560" y="2204864"/>
            <a:ext cx="3528392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Reducción de la correlación entre árboles</a:t>
            </a: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Prevención del sobreajuste</a:t>
            </a: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Mayor robustez</a:t>
            </a:r>
            <a:br>
              <a:rPr lang="es-CO" sz="2000" b="0" i="0" dirty="0">
                <a:solidFill>
                  <a:srgbClr val="7F7F7F"/>
                </a:solidFill>
                <a:effectLst/>
              </a:rPr>
            </a:br>
            <a:endParaRPr lang="es-CO" sz="2000" b="0" i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331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651141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</a:t>
            </a:r>
            <a:r>
              <a:rPr lang="es-CO" altLang="es-CO" sz="3600" b="1" dirty="0" err="1"/>
              <a:t>Random</a:t>
            </a:r>
            <a:r>
              <a:rPr lang="es-CO" altLang="es-CO" sz="3600" b="1" dirty="0"/>
              <a:t> Forest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241865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15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55" y="2383848"/>
            <a:ext cx="32719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8155" y="3584177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 neuronal de grafos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78ECA1-181F-D367-E481-39867256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15" y="878521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081442"/>
                  </p:ext>
                </p:extLst>
              </p:nvPr>
            </p:nvGraphicFramePr>
            <p:xfrm>
              <a:off x="1921028" y="2995156"/>
              <a:ext cx="5299006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81433220"/>
                        </a:ext>
                      </a:extLst>
                    </a:gridCol>
                    <a:gridCol w="1338567">
                      <a:extLst>
                        <a:ext uri="{9D8B030D-6E8A-4147-A177-3AD203B41FA5}">
                          <a16:colId xmlns:a16="http://schemas.microsoft.com/office/drawing/2014/main" val="1527051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4011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𝑳𝒊𝒏𝒆𝒂𝒍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𝑹𝑭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𝑮𝑵𝑵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081442"/>
                  </p:ext>
                </p:extLst>
              </p:nvPr>
            </p:nvGraphicFramePr>
            <p:xfrm>
              <a:off x="1921028" y="2995156"/>
              <a:ext cx="5299006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81433220"/>
                        </a:ext>
                      </a:extLst>
                    </a:gridCol>
                    <a:gridCol w="1338567">
                      <a:extLst>
                        <a:ext uri="{9D8B030D-6E8A-4147-A177-3AD203B41FA5}">
                          <a16:colId xmlns:a16="http://schemas.microsoft.com/office/drawing/2014/main" val="1527051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530" r="-312" b="-4241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4011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96667" r="-33195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96667" r="-21568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96667" r="-9469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5283" t="-96667" r="-943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203448" r="-331959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203448" r="-215686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203448" r="-9469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293333" r="-331959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293333" r="-21568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293333" r="-9469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406897" r="-331959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406897" r="-21568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406897" r="-9469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573" y="1612943"/>
            <a:ext cx="49959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Resultados generales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4558" y="224089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Referencias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5038DF-6EC7-1A20-A16A-EFB5C2C1D4F8}"/>
              </a:ext>
            </a:extLst>
          </p:cNvPr>
          <p:cNvSpPr txBox="1"/>
          <p:nvPr/>
        </p:nvSpPr>
        <p:spPr>
          <a:xfrm>
            <a:off x="575556" y="1785243"/>
            <a:ext cx="7740860" cy="16189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600" dirty="0">
                <a:solidFill>
                  <a:srgbClr val="7F7F7F"/>
                </a:solidFill>
              </a:rPr>
              <a:t>[1] DESI. (2023). DESI Data </a:t>
            </a:r>
            <a:r>
              <a:rPr lang="es-CO" sz="1600" dirty="0" err="1">
                <a:solidFill>
                  <a:srgbClr val="7F7F7F"/>
                </a:solidFill>
              </a:rPr>
              <a:t>Early</a:t>
            </a:r>
            <a:r>
              <a:rPr lang="es-CO" sz="1600" dirty="0">
                <a:solidFill>
                  <a:srgbClr val="7F7F7F"/>
                </a:solidFill>
              </a:rPr>
              <a:t> Data </a:t>
            </a:r>
            <a:r>
              <a:rPr lang="es-CO" sz="1600" dirty="0" err="1">
                <a:solidFill>
                  <a:srgbClr val="7F7F7F"/>
                </a:solidFill>
              </a:rPr>
              <a:t>Release</a:t>
            </a:r>
            <a:r>
              <a:rPr lang="es-CO" sz="1600" dirty="0">
                <a:solidFill>
                  <a:srgbClr val="7F7F7F"/>
                </a:solidFill>
              </a:rPr>
              <a:t> (EDR). </a:t>
            </a:r>
            <a:r>
              <a:rPr lang="es-CO" sz="1600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https://data.desi.lbl.gov/doc/releases/edr/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br>
              <a:rPr lang="es-CO" sz="1600" dirty="0">
                <a:solidFill>
                  <a:srgbClr val="7F7F7F"/>
                </a:solidFill>
              </a:rPr>
            </a:br>
            <a:r>
              <a:rPr lang="es-CO" sz="1600" dirty="0">
                <a:solidFill>
                  <a:srgbClr val="7F7F7F"/>
                </a:solidFill>
              </a:rPr>
              <a:t>[2] Pedregosa et al. (2011). </a:t>
            </a:r>
            <a:r>
              <a:rPr lang="es-CO" sz="1600" dirty="0" err="1">
                <a:solidFill>
                  <a:srgbClr val="7F7F7F"/>
                </a:solidFill>
              </a:rPr>
              <a:t>Scikit-learn</a:t>
            </a:r>
            <a:r>
              <a:rPr lang="es-CO" sz="1600" dirty="0">
                <a:solidFill>
                  <a:srgbClr val="7F7F7F"/>
                </a:solidFill>
              </a:rPr>
              <a:t>: Machine </a:t>
            </a:r>
            <a:r>
              <a:rPr lang="es-CO" sz="1600" dirty="0" err="1">
                <a:solidFill>
                  <a:srgbClr val="7F7F7F"/>
                </a:solidFill>
              </a:rPr>
              <a:t>Learning</a:t>
            </a:r>
            <a:r>
              <a:rPr lang="es-CO" sz="1600" dirty="0">
                <a:solidFill>
                  <a:srgbClr val="7F7F7F"/>
                </a:solidFill>
              </a:rPr>
              <a:t> in Python. </a:t>
            </a:r>
            <a:r>
              <a:rPr lang="es-CO" sz="1600" dirty="0">
                <a:solidFill>
                  <a:srgbClr val="7F7F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https://scikit-learn.org/stable/user_guide.html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600" dirty="0">
                <a:solidFill>
                  <a:srgbClr val="7F7F7F"/>
                </a:solidFill>
              </a:rPr>
              <a:t>[3] Wilson, R. (1996), </a:t>
            </a:r>
            <a:r>
              <a:rPr lang="es-CO" sz="1600" dirty="0" err="1">
                <a:solidFill>
                  <a:srgbClr val="7F7F7F"/>
                </a:solidFill>
              </a:rPr>
              <a:t>Introduction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to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Graph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Theory</a:t>
            </a:r>
            <a:r>
              <a:rPr lang="es-CO" sz="1600" dirty="0">
                <a:solidFill>
                  <a:srgbClr val="7F7F7F"/>
                </a:solidFill>
              </a:rPr>
              <a:t>. </a:t>
            </a:r>
            <a:r>
              <a:rPr lang="es-CO" sz="1600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https://www.maths.ed.ac.uk/~v1ranick/papers/wilsongraph.pdf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04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b="1" dirty="0"/>
              <a:t>DESI (</a:t>
            </a:r>
            <a:r>
              <a:rPr lang="es-CO" altLang="es-CO" b="1" dirty="0" err="1"/>
              <a:t>Dark</a:t>
            </a:r>
            <a:r>
              <a:rPr lang="es-CO" altLang="es-CO" b="1" dirty="0"/>
              <a:t> Energy </a:t>
            </a:r>
            <a:r>
              <a:rPr lang="es-CO" altLang="es-CO" b="1" dirty="0" err="1"/>
              <a:t>Spectroscopic</a:t>
            </a:r>
            <a:r>
              <a:rPr lang="es-CO" altLang="es-CO" b="1" dirty="0"/>
              <a:t> </a:t>
            </a:r>
            <a:r>
              <a:rPr lang="es-CO" altLang="es-CO" b="1" dirty="0" err="1"/>
              <a:t>Instrument</a:t>
            </a:r>
            <a:r>
              <a:rPr lang="es-CO" altLang="es-CO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864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DESI EDR (</a:t>
            </a:r>
            <a:r>
              <a:rPr lang="es-CO" altLang="es-CO" sz="3600" b="1" dirty="0" err="1"/>
              <a:t>Early</a:t>
            </a:r>
            <a:r>
              <a:rPr lang="es-CO" altLang="es-CO" sz="3600" b="1" dirty="0"/>
              <a:t> Data </a:t>
            </a:r>
            <a:r>
              <a:rPr lang="es-CO" altLang="es-CO" sz="3600" b="1" dirty="0" err="1"/>
              <a:t>Release</a:t>
            </a:r>
            <a:r>
              <a:rPr lang="es-CO" altLang="es-CO" sz="3600" b="1" dirty="0"/>
              <a:t>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37C625-0FCC-BFC5-5ACF-E55E9ABC8A98}"/>
              </a:ext>
            </a:extLst>
          </p:cNvPr>
          <p:cNvSpPr txBox="1"/>
          <p:nvPr/>
        </p:nvSpPr>
        <p:spPr>
          <a:xfrm>
            <a:off x="467545" y="2496485"/>
            <a:ext cx="252028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Incluye espectros de 1.8 millones de objetivos observados, realizadas desde diciembre de 2020 hasta junio de 2021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924066"/>
                  </p:ext>
                </p:extLst>
              </p:nvPr>
            </p:nvGraphicFramePr>
            <p:xfrm>
              <a:off x="3275856" y="1844824"/>
              <a:ext cx="5544617" cy="37216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3204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Galaxies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Quasars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Stars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859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2, 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3, 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924066"/>
                  </p:ext>
                </p:extLst>
              </p:nvPr>
            </p:nvGraphicFramePr>
            <p:xfrm>
              <a:off x="3275856" y="1844824"/>
              <a:ext cx="5544617" cy="37216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3204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000" r="-79184" b="-7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36000" r="-79184" b="-6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58333" r="-79184" b="-5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859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6943" t="-1025000" r="-518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71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Grafos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95878" y="2276872"/>
            <a:ext cx="318403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 grafo simple G consiste en un conjunto finito no vacío V(G) de elementos llamados vértices (o nodos), y un conjunto finito E(G) de pares no ordenados distintos de elementos distintos de V(G) llamados aristas (o arcos)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[3]</a:t>
            </a:r>
            <a:endParaRPr lang="es-CO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A2672-BBF9-5E0E-5B9F-3B65E1A6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92015"/>
            <a:ext cx="4855035" cy="36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3D0A21-7A53-A916-FA7D-A03C45C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323"/>
            <a:ext cx="4153884" cy="3223843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809331CF-7C53-0FAD-9119-92CD2D745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 bwMode="auto">
          <a:xfrm>
            <a:off x="4579561" y="1643406"/>
            <a:ext cx="4564439" cy="32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4FED1C-E075-1620-5526-5A96598DC3A2}"/>
              </a:ext>
            </a:extLst>
          </p:cNvPr>
          <p:cNvCxnSpPr>
            <a:cxnSpLocks/>
          </p:cNvCxnSpPr>
          <p:nvPr/>
        </p:nvCxnSpPr>
        <p:spPr>
          <a:xfrm>
            <a:off x="4243493" y="3276210"/>
            <a:ext cx="47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05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666401"/>
                  </p:ext>
                </p:extLst>
              </p:nvPr>
            </p:nvGraphicFramePr>
            <p:xfrm>
              <a:off x="539552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𝑵𝒐𝒅𝒆𝒔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7572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9568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5245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9257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13667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13051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10617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6870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13260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14395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10704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10130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8655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7991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10248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6689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666401"/>
                  </p:ext>
                </p:extLst>
              </p:nvPr>
            </p:nvGraphicFramePr>
            <p:xfrm>
              <a:off x="539552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r="-193590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r="-109722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r="-1282" b="-9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100000" r="-193590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100000" r="-109722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100000" r="-1282" b="-8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200000" r="-193590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200000" r="-109722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200000" r="-1282" b="-7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300000" r="-193590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300000" r="-109722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300000" r="-1282" b="-6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400000" r="-193590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400000" r="-109722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400000" r="-1282" b="-5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519231" r="-193590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519231" r="-109722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519231" r="-1282" b="-5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596296" r="-19359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596296" r="-10972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596296" r="-128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696296" r="-19359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696296" r="-1097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696296" r="-12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796296" r="-1935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796296" r="-1097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796296" r="-12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896296" r="-1935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896296" r="-1097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896296" r="-12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996296" r="-19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996296" r="-1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996296" r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249AD2D-026C-F223-C3FA-93BD63F5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442550"/>
            <a:ext cx="5112568" cy="3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52390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165606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rgbClr val="7F7F7F"/>
                </a:solidFill>
              </a:rPr>
              <a:t>o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lineal multivariable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sklearn.linear_model.LinearRegression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1128"/>
            <a:ext cx="1697519" cy="9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/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Ajusta un modelo lineal con coeficientes </a:t>
                </a:r>
                <a14:m>
                  <m:oMath xmlns:m="http://schemas.openxmlformats.org/officeDocument/2006/math"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= (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1, …, </m:t>
                    </m:r>
                    <m:r>
                      <a:rPr lang="es-CO" sz="2000" b="0" i="1" dirty="0" err="1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𝑤𝑝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para minimizar la suma residual de los cuadrados entre los objetivos observados y los objetivos predichos por la aproximación lineal </a:t>
                </a:r>
                <a:r>
                  <a:rPr lang="es-CO" sz="2000" b="0" i="0" baseline="30000" dirty="0">
                    <a:solidFill>
                      <a:srgbClr val="7F7F7F"/>
                    </a:solidFill>
                    <a:effectLst/>
                    <a:latin typeface="Söhne"/>
                  </a:rPr>
                  <a:t>[2]</a:t>
                </a:r>
                <a:endParaRPr lang="es-CO" sz="2000" baseline="30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  <a:blipFill>
                <a:blip r:embed="rId4"/>
                <a:stretch>
                  <a:fillRect l="-791" t="-2469" b="-98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443C7C72-7492-14BB-63DB-2E8F3972C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895" r="65749" b="50000"/>
          <a:stretch/>
        </p:blipFill>
        <p:spPr>
          <a:xfrm>
            <a:off x="575581" y="2829816"/>
            <a:ext cx="2376264" cy="276392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FB827C-3584-C2A4-41E3-4A1F3DA238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12" r="65750" b="50000"/>
          <a:stretch/>
        </p:blipFill>
        <p:spPr>
          <a:xfrm>
            <a:off x="4193652" y="2829816"/>
            <a:ext cx="2412457" cy="2763920"/>
          </a:xfrm>
          <a:prstGeom prst="rect">
            <a:avLst/>
          </a:prstGeom>
          <a:ln>
            <a:noFill/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9450AA6-0C5E-91F8-E003-07DFE645702A}"/>
              </a:ext>
            </a:extLst>
          </p:cNvPr>
          <p:cNvCxnSpPr>
            <a:cxnSpLocks/>
          </p:cNvCxnSpPr>
          <p:nvPr/>
        </p:nvCxnSpPr>
        <p:spPr>
          <a:xfrm>
            <a:off x="3131840" y="421177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52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1159</Words>
  <Application>Microsoft Macintosh PowerPoint</Application>
  <PresentationFormat>Presentación en pantalla (4:3)</PresentationFormat>
  <Paragraphs>254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Söhne</vt:lpstr>
      <vt:lpstr>Tema de Office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Valeria Torres Gomez</cp:lastModifiedBy>
  <cp:revision>20</cp:revision>
  <dcterms:created xsi:type="dcterms:W3CDTF">2008-03-11T21:51:34Z</dcterms:created>
  <dcterms:modified xsi:type="dcterms:W3CDTF">2023-11-16T14:47:17Z</dcterms:modified>
</cp:coreProperties>
</file>